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5"/>
  </p:handoutMasterIdLst>
  <p:sldIdLst>
    <p:sldId id="278" r:id="rId2"/>
    <p:sldId id="257" r:id="rId3"/>
    <p:sldId id="279" r:id="rId4"/>
    <p:sldId id="282" r:id="rId5"/>
    <p:sldId id="267" r:id="rId6"/>
    <p:sldId id="276" r:id="rId7"/>
    <p:sldId id="277" r:id="rId8"/>
    <p:sldId id="272" r:id="rId9"/>
    <p:sldId id="269" r:id="rId10"/>
    <p:sldId id="274" r:id="rId11"/>
    <p:sldId id="273" r:id="rId12"/>
    <p:sldId id="281" r:id="rId13"/>
    <p:sldId id="280" r:id="rId1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428" y="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84726AB0-7070-42B2-931D-FE2B24D291C4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AA7380E-2737-4322-92DA-1D2538194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83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75024"/>
            <a:ext cx="7772400" cy="10699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762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20125215" flipH="1">
            <a:off x="4015763" y="5064296"/>
            <a:ext cx="1277914" cy="160043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9525">
                  <a:solidFill>
                    <a:srgbClr val="003300"/>
                  </a:solidFill>
                </a:ln>
                <a:solidFill>
                  <a:srgbClr val="008000"/>
                </a:solidFill>
                <a:effectLst>
                  <a:glow rad="127000">
                    <a:srgbClr val="99CC00"/>
                  </a:glow>
                </a:effectLst>
                <a:latin typeface="Consolas" pitchFamily="49" charset="0"/>
                <a:cs typeface="Consolas" pitchFamily="49" charset="0"/>
              </a:rPr>
              <a:t>##       ##</a:t>
            </a:r>
          </a:p>
          <a:p>
            <a:r>
              <a:rPr lang="en-US" sz="1400" b="1" dirty="0" smtClean="0">
                <a:ln w="9525">
                  <a:solidFill>
                    <a:srgbClr val="003300"/>
                  </a:solidFill>
                </a:ln>
                <a:solidFill>
                  <a:srgbClr val="008000"/>
                </a:solidFill>
                <a:effectLst>
                  <a:glow rad="127000">
                    <a:srgbClr val="99CC00"/>
                  </a:glow>
                </a:effectLst>
                <a:latin typeface="Consolas" pitchFamily="49" charset="0"/>
                <a:cs typeface="Consolas" pitchFamily="49" charset="0"/>
              </a:rPr>
              <a:t>  ##(O)##  </a:t>
            </a:r>
          </a:p>
          <a:p>
            <a:r>
              <a:rPr lang="en-US" sz="1400" b="1" dirty="0" smtClean="0">
                <a:ln w="9525">
                  <a:solidFill>
                    <a:srgbClr val="003300"/>
                  </a:solidFill>
                </a:ln>
                <a:solidFill>
                  <a:srgbClr val="008000"/>
                </a:solidFill>
                <a:effectLst>
                  <a:glow rad="127000">
                    <a:srgbClr val="99CC00"/>
                  </a:glow>
                </a:effectLst>
                <a:latin typeface="Consolas" pitchFamily="49" charset="0"/>
                <a:cs typeface="Consolas" pitchFamily="49" charset="0"/>
              </a:rPr>
              <a:t>   #\|/#   </a:t>
            </a:r>
          </a:p>
          <a:p>
            <a:r>
              <a:rPr lang="en-US" sz="1400" b="1" dirty="0" smtClean="0">
                <a:ln w="9525">
                  <a:solidFill>
                    <a:srgbClr val="003300"/>
                  </a:solidFill>
                </a:ln>
                <a:solidFill>
                  <a:srgbClr val="008000"/>
                </a:solidFill>
                <a:effectLst>
                  <a:glow rad="127000">
                    <a:srgbClr val="99CC00"/>
                  </a:glow>
                </a:effectLst>
                <a:latin typeface="Consolas" pitchFamily="49" charset="0"/>
                <a:cs typeface="Consolas" pitchFamily="49" charset="0"/>
              </a:rPr>
              <a:t> ##  |  ## </a:t>
            </a:r>
          </a:p>
          <a:p>
            <a:r>
              <a:rPr lang="en-US" sz="1400" b="1" dirty="0" smtClean="0">
                <a:ln w="9525">
                  <a:solidFill>
                    <a:srgbClr val="003300"/>
                  </a:solidFill>
                </a:ln>
                <a:solidFill>
                  <a:srgbClr val="008000"/>
                </a:solidFill>
                <a:effectLst>
                  <a:glow rad="127000">
                    <a:srgbClr val="99CC00"/>
                  </a:glow>
                </a:effectLst>
                <a:latin typeface="Consolas" pitchFamily="49" charset="0"/>
                <a:cs typeface="Consolas" pitchFamily="49" charset="0"/>
              </a:rPr>
              <a:t>##   |   ##</a:t>
            </a:r>
          </a:p>
          <a:p>
            <a:r>
              <a:rPr lang="en-US" sz="1400" b="1" dirty="0" smtClean="0">
                <a:ln w="9525">
                  <a:solidFill>
                    <a:srgbClr val="003300"/>
                  </a:solidFill>
                </a:ln>
                <a:solidFill>
                  <a:srgbClr val="008000"/>
                </a:solidFill>
                <a:effectLst>
                  <a:glow rad="127000">
                    <a:srgbClr val="99CC00"/>
                  </a:glow>
                </a:effectLst>
                <a:latin typeface="Consolas" pitchFamily="49" charset="0"/>
                <a:cs typeface="Consolas" pitchFamily="49" charset="0"/>
              </a:rPr>
              <a:t>     |     </a:t>
            </a:r>
          </a:p>
          <a:p>
            <a:r>
              <a:rPr lang="en-US" sz="1400" b="1" dirty="0" smtClean="0">
                <a:ln w="9525">
                  <a:solidFill>
                    <a:srgbClr val="003300"/>
                  </a:solidFill>
                </a:ln>
                <a:solidFill>
                  <a:srgbClr val="008000"/>
                </a:solidFill>
                <a:effectLst>
                  <a:glow rad="127000">
                    <a:srgbClr val="99CC00"/>
                  </a:glow>
                </a:effectLst>
                <a:latin typeface="Consolas" pitchFamily="49" charset="0"/>
                <a:cs typeface="Consolas" pitchFamily="49" charset="0"/>
              </a:rPr>
              <a:t>     | </a:t>
            </a:r>
            <a:endParaRPr lang="en-US" sz="1400" b="1" dirty="0">
              <a:ln w="9525">
                <a:solidFill>
                  <a:srgbClr val="003300"/>
                </a:solidFill>
              </a:ln>
              <a:solidFill>
                <a:srgbClr val="008000"/>
              </a:solidFill>
              <a:effectLst>
                <a:glow rad="127000">
                  <a:srgbClr val="99CC00"/>
                </a:glow>
              </a:effectLst>
              <a:latin typeface="Consolas" pitchFamily="49" charset="0"/>
              <a:cs typeface="Consolas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3780" y="228600"/>
            <a:ext cx="689644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9900"/>
                </a:solidFill>
                <a:effectLst>
                  <a:glow rad="127000">
                    <a:srgbClr val="99C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  <a:cs typeface="Consolas" pitchFamily="49" charset="0"/>
              </a:rPr>
              <a:t>     ____                               ______ </a:t>
            </a:r>
          </a:p>
          <a:p>
            <a:r>
              <a:rPr lang="en-US" b="1" dirty="0" smtClean="0">
                <a:solidFill>
                  <a:srgbClr val="009900"/>
                </a:solidFill>
                <a:effectLst>
                  <a:glow rad="127000">
                    <a:srgbClr val="99C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  <a:cs typeface="Consolas" pitchFamily="49" charset="0"/>
              </a:rPr>
              <a:t>    / __ \                             / __/ / </a:t>
            </a:r>
          </a:p>
          <a:p>
            <a:r>
              <a:rPr lang="en-US" b="1" dirty="0" smtClean="0">
                <a:solidFill>
                  <a:srgbClr val="009900"/>
                </a:solidFill>
                <a:effectLst>
                  <a:glow rad="127000">
                    <a:srgbClr val="99C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  <a:cs typeface="Consolas" pitchFamily="49" charset="0"/>
              </a:rPr>
              <a:t>   / / / /____ ___ _____  ____  ____  / /_/ /_  __  </a:t>
            </a:r>
          </a:p>
          <a:p>
            <a:r>
              <a:rPr lang="en-US" b="1" dirty="0" smtClean="0">
                <a:solidFill>
                  <a:srgbClr val="009900"/>
                </a:solidFill>
                <a:effectLst>
                  <a:glow rad="127000">
                    <a:srgbClr val="99C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  <a:cs typeface="Consolas" pitchFamily="49" charset="0"/>
              </a:rPr>
              <a:t>  / / / / ___/ __ `/ __ `/ __ \/ __ \/ /_/ / / / /</a:t>
            </a:r>
          </a:p>
          <a:p>
            <a:r>
              <a:rPr lang="en-US" b="1" dirty="0" smtClean="0">
                <a:solidFill>
                  <a:srgbClr val="009900"/>
                </a:solidFill>
                <a:effectLst>
                  <a:glow rad="127000">
                    <a:srgbClr val="99C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  <a:cs typeface="Consolas" pitchFamily="49" charset="0"/>
              </a:rPr>
              <a:t> / /_/ / /  / /_/ / /_/ / /_/ / / / / / / / /_/ /   </a:t>
            </a:r>
          </a:p>
          <a:p>
            <a:r>
              <a:rPr lang="en-US" b="1" dirty="0" smtClean="0">
                <a:solidFill>
                  <a:srgbClr val="009900"/>
                </a:solidFill>
                <a:effectLst>
                  <a:glow rad="127000">
                    <a:srgbClr val="99C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  <a:cs typeface="Consolas" pitchFamily="49" charset="0"/>
              </a:rPr>
              <a:t>/_____/_/   \__,_/\__, /\____/_/ /_/_/ /_/\__, /     </a:t>
            </a:r>
          </a:p>
          <a:p>
            <a:r>
              <a:rPr lang="en-US" b="1" dirty="0" smtClean="0">
                <a:solidFill>
                  <a:srgbClr val="009900"/>
                </a:solidFill>
                <a:effectLst>
                  <a:glow rad="127000">
                    <a:srgbClr val="99C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  <a:cs typeface="Consolas" pitchFamily="49" charset="0"/>
              </a:rPr>
              <a:t>                 __ / /                  ___/ / </a:t>
            </a:r>
          </a:p>
          <a:p>
            <a:r>
              <a:rPr lang="en-US" b="1" dirty="0" smtClean="0">
                <a:solidFill>
                  <a:srgbClr val="009900"/>
                </a:solidFill>
                <a:effectLst>
                  <a:glow rad="127000">
                    <a:srgbClr val="99CC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olas" pitchFamily="49" charset="0"/>
                <a:cs typeface="Consolas" pitchFamily="49" charset="0"/>
              </a:rPr>
              <a:t>                /____/                  /____/   </a:t>
            </a:r>
            <a:endParaRPr lang="en-US" b="1" dirty="0">
              <a:solidFill>
                <a:srgbClr val="009900"/>
              </a:solidFill>
              <a:effectLst>
                <a:glow rad="127000">
                  <a:srgbClr val="99CC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771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6A6F-FFE6-4ECF-A3D3-8A50D4C5FC90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55445-148A-4A88-9B12-9E802C032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81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6A6F-FFE6-4ECF-A3D3-8A50D4C5FC90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55445-148A-4A88-9B12-9E802C032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42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552" y="274638"/>
            <a:ext cx="775124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6A6F-FFE6-4ECF-A3D3-8A50D4C5FC90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55445-148A-4A88-9B12-9E802C032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83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6A6F-FFE6-4ECF-A3D3-8A50D4C5FC90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55445-148A-4A88-9B12-9E802C032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157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6A6F-FFE6-4ECF-A3D3-8A50D4C5FC90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55445-148A-4A88-9B12-9E802C032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783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6A6F-FFE6-4ECF-A3D3-8A50D4C5FC90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55445-148A-4A88-9B12-9E802C032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60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6A6F-FFE6-4ECF-A3D3-8A50D4C5FC90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55445-148A-4A88-9B12-9E802C032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06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6A6F-FFE6-4ECF-A3D3-8A50D4C5FC90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55445-148A-4A88-9B12-9E802C032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25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6A6F-FFE6-4ECF-A3D3-8A50D4C5FC90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55445-148A-4A88-9B12-9E802C032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462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36A6F-FFE6-4ECF-A3D3-8A50D4C5FC90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55445-148A-4A88-9B12-9E802C032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863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36A6F-FFE6-4ECF-A3D3-8A50D4C5FC90}" type="datetimeFigureOut">
              <a:rPr lang="en-US" smtClean="0"/>
              <a:t>6/9/2017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55445-148A-4A88-9B12-9E802C032DB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20125215" flipH="1">
            <a:off x="287552" y="481289"/>
            <a:ext cx="643125" cy="73866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r>
              <a:rPr lang="en-US" sz="600" b="1" dirty="0" smtClean="0">
                <a:ln w="9525">
                  <a:solidFill>
                    <a:srgbClr val="003300"/>
                  </a:solidFill>
                </a:ln>
                <a:solidFill>
                  <a:srgbClr val="008000"/>
                </a:solidFill>
                <a:effectLst>
                  <a:glow rad="127000">
                    <a:srgbClr val="99CC00"/>
                  </a:glow>
                </a:effectLst>
                <a:latin typeface="Consolas" pitchFamily="49" charset="0"/>
                <a:cs typeface="Consolas" pitchFamily="49" charset="0"/>
              </a:rPr>
              <a:t>##       ##</a:t>
            </a:r>
          </a:p>
          <a:p>
            <a:r>
              <a:rPr lang="en-US" sz="600" b="1" dirty="0" smtClean="0">
                <a:ln w="9525">
                  <a:solidFill>
                    <a:srgbClr val="003300"/>
                  </a:solidFill>
                </a:ln>
                <a:solidFill>
                  <a:srgbClr val="008000"/>
                </a:solidFill>
                <a:effectLst>
                  <a:glow rad="127000">
                    <a:srgbClr val="99CC00"/>
                  </a:glow>
                </a:effectLst>
                <a:latin typeface="Consolas" pitchFamily="49" charset="0"/>
                <a:cs typeface="Consolas" pitchFamily="49" charset="0"/>
              </a:rPr>
              <a:t>  ##(O)##  </a:t>
            </a:r>
          </a:p>
          <a:p>
            <a:r>
              <a:rPr lang="en-US" sz="600" b="1" dirty="0" smtClean="0">
                <a:ln w="9525">
                  <a:solidFill>
                    <a:srgbClr val="003300"/>
                  </a:solidFill>
                </a:ln>
                <a:solidFill>
                  <a:srgbClr val="008000"/>
                </a:solidFill>
                <a:effectLst>
                  <a:glow rad="127000">
                    <a:srgbClr val="99CC00"/>
                  </a:glow>
                </a:effectLst>
                <a:latin typeface="Consolas" pitchFamily="49" charset="0"/>
                <a:cs typeface="Consolas" pitchFamily="49" charset="0"/>
              </a:rPr>
              <a:t>   #\|/#   </a:t>
            </a:r>
          </a:p>
          <a:p>
            <a:r>
              <a:rPr lang="en-US" sz="600" b="1" dirty="0" smtClean="0">
                <a:ln w="9525">
                  <a:solidFill>
                    <a:srgbClr val="003300"/>
                  </a:solidFill>
                </a:ln>
                <a:solidFill>
                  <a:srgbClr val="008000"/>
                </a:solidFill>
                <a:effectLst>
                  <a:glow rad="127000">
                    <a:srgbClr val="99CC00"/>
                  </a:glow>
                </a:effectLst>
                <a:latin typeface="Consolas" pitchFamily="49" charset="0"/>
                <a:cs typeface="Consolas" pitchFamily="49" charset="0"/>
              </a:rPr>
              <a:t> ##  |  ## </a:t>
            </a:r>
          </a:p>
          <a:p>
            <a:r>
              <a:rPr lang="en-US" sz="600" b="1" dirty="0" smtClean="0">
                <a:ln w="9525">
                  <a:solidFill>
                    <a:srgbClr val="003300"/>
                  </a:solidFill>
                </a:ln>
                <a:solidFill>
                  <a:srgbClr val="008000"/>
                </a:solidFill>
                <a:effectLst>
                  <a:glow rad="127000">
                    <a:srgbClr val="99CC00"/>
                  </a:glow>
                </a:effectLst>
                <a:latin typeface="Consolas" pitchFamily="49" charset="0"/>
                <a:cs typeface="Consolas" pitchFamily="49" charset="0"/>
              </a:rPr>
              <a:t>##   |   ##</a:t>
            </a:r>
          </a:p>
          <a:p>
            <a:r>
              <a:rPr lang="en-US" sz="600" b="1" dirty="0" smtClean="0">
                <a:ln w="9525">
                  <a:solidFill>
                    <a:srgbClr val="003300"/>
                  </a:solidFill>
                </a:ln>
                <a:solidFill>
                  <a:srgbClr val="008000"/>
                </a:solidFill>
                <a:effectLst>
                  <a:glow rad="127000">
                    <a:srgbClr val="99CC00"/>
                  </a:glow>
                </a:effectLst>
                <a:latin typeface="Consolas" pitchFamily="49" charset="0"/>
                <a:cs typeface="Consolas" pitchFamily="49" charset="0"/>
              </a:rPr>
              <a:t>     |     </a:t>
            </a:r>
          </a:p>
          <a:p>
            <a:r>
              <a:rPr lang="en-US" sz="600" b="1" dirty="0" smtClean="0">
                <a:ln w="9525">
                  <a:solidFill>
                    <a:srgbClr val="003300"/>
                  </a:solidFill>
                </a:ln>
                <a:solidFill>
                  <a:srgbClr val="008000"/>
                </a:solidFill>
                <a:effectLst>
                  <a:glow rad="127000">
                    <a:srgbClr val="99CC00"/>
                  </a:glow>
                </a:effectLst>
                <a:latin typeface="Consolas" pitchFamily="49" charset="0"/>
                <a:cs typeface="Consolas" pitchFamily="49" charset="0"/>
              </a:rPr>
              <a:t>     | </a:t>
            </a:r>
            <a:endParaRPr lang="en-US" sz="600" b="1" dirty="0">
              <a:ln w="9525">
                <a:solidFill>
                  <a:srgbClr val="003300"/>
                </a:solidFill>
              </a:ln>
              <a:solidFill>
                <a:srgbClr val="008000"/>
              </a:solidFill>
              <a:effectLst>
                <a:glow rad="127000">
                  <a:srgbClr val="99CC00"/>
                </a:glow>
              </a:effectLst>
              <a:latin typeface="Consolas" pitchFamily="49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279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asciimation.co.nz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dragonfly.wpi.edu/tutorial/sprites.zip" TargetMode="External"/><Relationship Id="rId2" Type="http://schemas.openxmlformats.org/officeDocument/2006/relationships/hyperlink" Target="http://dragonfly.wpi.edu/tutorial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dragonfly.wpi.edu/tutorial/sounds.zip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3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Tutorial</a:t>
            </a:r>
            <a:endParaRPr lang="en-US" i="1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658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“Only” Text? </a:t>
            </a:r>
            <a:r>
              <a:rPr lang="en-US" dirty="0"/>
              <a:t>Check out Star Wars</a:t>
            </a:r>
          </a:p>
        </p:txBody>
      </p:sp>
      <p:sp>
        <p:nvSpPr>
          <p:cNvPr id="139267" name="Rectangle 3"/>
          <p:cNvSpPr>
            <a:spLocks noGrp="1" noChangeArrowheads="1"/>
          </p:cNvSpPr>
          <p:nvPr>
            <p:ph idx="1"/>
          </p:nvPr>
        </p:nvSpPr>
        <p:spPr>
          <a:xfrm>
            <a:off x="4419600" y="3200400"/>
            <a:ext cx="4572000" cy="7620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 sz="2400" dirty="0">
                <a:hlinkClick r:id="rId2"/>
              </a:rPr>
              <a:t>http://www.asciimation.co.nz/</a:t>
            </a:r>
            <a:endParaRPr lang="en-US" sz="2400" dirty="0"/>
          </a:p>
          <a:p>
            <a:pPr algn="ctr">
              <a:buFontTx/>
              <a:buNone/>
            </a:pPr>
            <a:endParaRPr lang="en-US" sz="2400" dirty="0"/>
          </a:p>
        </p:txBody>
      </p:sp>
      <p:sp>
        <p:nvSpPr>
          <p:cNvPr id="139268" name="Rectangle 4"/>
          <p:cNvSpPr>
            <a:spLocks noChangeArrowheads="1"/>
          </p:cNvSpPr>
          <p:nvPr/>
        </p:nvSpPr>
        <p:spPr bwMode="auto">
          <a:xfrm>
            <a:off x="0" y="1676400"/>
            <a:ext cx="91440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/>
              <a:t/>
            </a:r>
            <a:br>
              <a:rPr lang="en-GB"/>
            </a:br>
            <a:endParaRPr lang="en-GB"/>
          </a:p>
        </p:txBody>
      </p:sp>
      <p:sp>
        <p:nvSpPr>
          <p:cNvPr id="139273" name="Text Box 9"/>
          <p:cNvSpPr txBox="1">
            <a:spLocks noChangeArrowheads="1"/>
          </p:cNvSpPr>
          <p:nvPr/>
        </p:nvSpPr>
        <p:spPr bwMode="auto">
          <a:xfrm>
            <a:off x="990600" y="1371600"/>
            <a:ext cx="3587750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 b="1" dirty="0">
                <a:latin typeface="Courier New" pitchFamily="49" charset="0"/>
              </a:rPr>
              <a:t>          ,-'//__\\`-.</a:t>
            </a:r>
          </a:p>
          <a:p>
            <a:r>
              <a:rPr lang="en-US" sz="1400" b="1" dirty="0">
                <a:latin typeface="Courier New" pitchFamily="49" charset="0"/>
              </a:rPr>
              <a:t>        ,'  ____      `.</a:t>
            </a:r>
          </a:p>
          <a:p>
            <a:r>
              <a:rPr lang="en-US" sz="1400" b="1" dirty="0">
                <a:latin typeface="Courier New" pitchFamily="49" charset="0"/>
              </a:rPr>
              <a:t>       /   / ,-.-.      \</a:t>
            </a:r>
          </a:p>
          <a:p>
            <a:r>
              <a:rPr lang="en-US" sz="1400" b="1" dirty="0">
                <a:latin typeface="Courier New" pitchFamily="49" charset="0"/>
              </a:rPr>
              <a:t>      (/# /__`-'_| || || )</a:t>
            </a:r>
          </a:p>
          <a:p>
            <a:r>
              <a:rPr lang="en-US" sz="1400" b="1" dirty="0">
                <a:latin typeface="Courier New" pitchFamily="49" charset="0"/>
              </a:rPr>
              <a:t>      ||# []/()] O || || |</a:t>
            </a:r>
          </a:p>
          <a:p>
            <a:r>
              <a:rPr lang="en-US" sz="1400" b="1" dirty="0">
                <a:latin typeface="Courier New" pitchFamily="49" charset="0"/>
              </a:rPr>
              <a:t>    __`------------------'__</a:t>
            </a:r>
          </a:p>
          <a:p>
            <a:r>
              <a:rPr lang="en-US" sz="1400" b="1" dirty="0">
                <a:latin typeface="Courier New" pitchFamily="49" charset="0"/>
              </a:rPr>
              <a:t>   |--| |&lt;=={_______}=|| |--|</a:t>
            </a:r>
          </a:p>
          <a:p>
            <a:r>
              <a:rPr lang="en-US" sz="1400" b="1" dirty="0">
                <a:latin typeface="Courier New" pitchFamily="49" charset="0"/>
              </a:rPr>
              <a:t>   |  | |-------------|| |  |</a:t>
            </a:r>
          </a:p>
          <a:p>
            <a:r>
              <a:rPr lang="en-US" sz="1400" b="1" dirty="0">
                <a:latin typeface="Courier New" pitchFamily="49" charset="0"/>
              </a:rPr>
              <a:t>   |  | |={_______}==&gt;|| |  |</a:t>
            </a:r>
          </a:p>
          <a:p>
            <a:r>
              <a:rPr lang="en-US" sz="1400" b="1" dirty="0">
                <a:latin typeface="Courier New" pitchFamily="49" charset="0"/>
              </a:rPr>
              <a:t>   |  | |   |: _ :|   || |  |</a:t>
            </a:r>
          </a:p>
          <a:p>
            <a:r>
              <a:rPr lang="en-US" sz="1400" b="1" dirty="0">
                <a:latin typeface="Courier New" pitchFamily="49" charset="0"/>
              </a:rPr>
              <a:t>   &gt; _| |___|:===:|   || |__&lt;</a:t>
            </a:r>
          </a:p>
          <a:p>
            <a:r>
              <a:rPr lang="en-US" sz="1400" b="1" dirty="0">
                <a:latin typeface="Courier New" pitchFamily="49" charset="0"/>
              </a:rPr>
              <a:t>   :| | __| |: - :|   || | |:</a:t>
            </a:r>
          </a:p>
          <a:p>
            <a:r>
              <a:rPr lang="en-US" sz="1400" b="1" dirty="0">
                <a:latin typeface="Courier New" pitchFamily="49" charset="0"/>
              </a:rPr>
              <a:t>   :| | ==| |: _ :|   || | |:</a:t>
            </a:r>
          </a:p>
          <a:p>
            <a:r>
              <a:rPr lang="en-US" sz="1400" b="1" dirty="0">
                <a:latin typeface="Courier New" pitchFamily="49" charset="0"/>
              </a:rPr>
              <a:t>   :| | ==|_|:===:|___||_| |:</a:t>
            </a:r>
          </a:p>
          <a:p>
            <a:r>
              <a:rPr lang="en-US" sz="1400" b="1" dirty="0">
                <a:latin typeface="Courier New" pitchFamily="49" charset="0"/>
              </a:rPr>
              <a:t>   :| |___|_|:___:|___||_| |:</a:t>
            </a:r>
          </a:p>
          <a:p>
            <a:r>
              <a:rPr lang="en-US" sz="1400" b="1" dirty="0">
                <a:latin typeface="Courier New" pitchFamily="49" charset="0"/>
              </a:rPr>
              <a:t>   :| |||   ||/_\|| ||| -| |:</a:t>
            </a:r>
          </a:p>
          <a:p>
            <a:r>
              <a:rPr lang="en-US" sz="1400" b="1" dirty="0">
                <a:latin typeface="Courier New" pitchFamily="49" charset="0"/>
              </a:rPr>
              <a:t>   ;I_|||[]_||\_/|| ||| -|_I;</a:t>
            </a:r>
          </a:p>
          <a:p>
            <a:r>
              <a:rPr lang="en-US" sz="1400" b="1" dirty="0">
                <a:latin typeface="Courier New" pitchFamily="49" charset="0"/>
              </a:rPr>
              <a:t>   |_ |__________________| _|</a:t>
            </a:r>
          </a:p>
          <a:p>
            <a:r>
              <a:rPr lang="en-US" sz="1400" b="1" dirty="0">
                <a:latin typeface="Courier New" pitchFamily="49" charset="0"/>
              </a:rPr>
              <a:t>   | `\\\___|____|____/_//' |</a:t>
            </a:r>
          </a:p>
          <a:p>
            <a:r>
              <a:rPr lang="en-US" sz="1400" b="1" dirty="0">
                <a:latin typeface="Courier New" pitchFamily="49" charset="0"/>
              </a:rPr>
              <a:t>   J : |     \____/     | : L</a:t>
            </a:r>
          </a:p>
          <a:p>
            <a:r>
              <a:rPr lang="en-US" sz="1400" b="1" dirty="0">
                <a:latin typeface="Courier New" pitchFamily="49" charset="0"/>
              </a:rPr>
              <a:t>  _|_: |      |__|      | :_|_</a:t>
            </a:r>
          </a:p>
          <a:p>
            <a:r>
              <a:rPr lang="en-US" sz="1400" b="1" dirty="0">
                <a:latin typeface="Courier New" pitchFamily="49" charset="0"/>
              </a:rPr>
              <a:t>-/ _-_.'    -/    \-    `.-_- \-</a:t>
            </a:r>
          </a:p>
          <a:p>
            <a:r>
              <a:rPr lang="en-US" sz="1400" b="1" dirty="0">
                <a:latin typeface="Courier New" pitchFamily="49" charset="0"/>
              </a:rPr>
              <a:t>/______\    /______\    /______\</a:t>
            </a:r>
          </a:p>
          <a:p>
            <a:endParaRPr lang="en-US" sz="1400" b="1" dirty="0">
              <a:latin typeface="Courier New" pitchFamily="49" charset="0"/>
            </a:endParaRPr>
          </a:p>
        </p:txBody>
      </p:sp>
      <p:pic>
        <p:nvPicPr>
          <p:cNvPr id="139274" name="Picture 10" descr="C:\Documents and Settings\Owner\Desktop\starwa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1905000"/>
            <a:ext cx="4324350" cy="933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5021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7391" y="228600"/>
            <a:ext cx="8229600" cy="1143000"/>
          </a:xfrm>
        </p:spPr>
        <p:txBody>
          <a:bodyPr/>
          <a:lstStyle/>
          <a:p>
            <a:r>
              <a:rPr lang="en-US" dirty="0" smtClean="0"/>
              <a:t>Note “Pixels” of Resolution</a:t>
            </a:r>
            <a:endParaRPr lang="en-US" dirty="0"/>
          </a:p>
        </p:txBody>
      </p:sp>
      <p:pic>
        <p:nvPicPr>
          <p:cNvPr id="4" name="Matrix ASCII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2722" y="1219200"/>
            <a:ext cx="6738938" cy="4525963"/>
          </a:xfrm>
        </p:spPr>
      </p:pic>
      <p:sp>
        <p:nvSpPr>
          <p:cNvPr id="5" name="TextBox 4"/>
          <p:cNvSpPr txBox="1"/>
          <p:nvPr/>
        </p:nvSpPr>
        <p:spPr>
          <a:xfrm>
            <a:off x="897298" y="5943600"/>
            <a:ext cx="744979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Don’t have to limit to 80x24!</a:t>
            </a:r>
          </a:p>
          <a:p>
            <a:pPr algn="ctr"/>
            <a:r>
              <a:rPr lang="en-US" sz="2000" dirty="0" smtClean="0"/>
              <a:t>(Above, about 200x60.  Many monitors can do 600x400 </a:t>
            </a:r>
            <a:r>
              <a:rPr lang="en-US" sz="2000" dirty="0" smtClean="0">
                <a:sym typeface="Wingdings" pitchFamily="2" charset="2"/>
              </a:rPr>
              <a:t> about VGA)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5762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Text-based Graphics Sprites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943600" cy="4876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Animations stored in Sprite file</a:t>
            </a:r>
          </a:p>
          <a:p>
            <a:pPr lvl="1"/>
            <a:r>
              <a:rPr lang="en-US" dirty="0" smtClean="0"/>
              <a:t>Read in by engine before use</a:t>
            </a:r>
          </a:p>
          <a:p>
            <a:r>
              <a:rPr lang="en-US" dirty="0" smtClean="0"/>
              <a:t>Sprite file with fixed format</a:t>
            </a:r>
          </a:p>
          <a:p>
            <a:pPr lvl="1"/>
            <a:r>
              <a:rPr lang="en-US" dirty="0" smtClean="0"/>
              <a:t>Note, must be exact (spaces at end)</a:t>
            </a:r>
          </a:p>
          <a:p>
            <a:r>
              <a:rPr lang="en-US" dirty="0" smtClean="0"/>
              <a:t>Included sprites (</a:t>
            </a:r>
            <a:r>
              <a:rPr lang="en-US" sz="2800" dirty="0" smtClean="0">
                <a:latin typeface="Consolas" pitchFamily="49" charset="0"/>
                <a:cs typeface="Consolas" pitchFamily="49" charset="0"/>
              </a:rPr>
              <a:t>sprites.zip</a:t>
            </a:r>
            <a:r>
              <a:rPr lang="en-US" dirty="0" smtClean="0"/>
              <a:t>) all work with tutorial</a:t>
            </a:r>
          </a:p>
          <a:p>
            <a:r>
              <a:rPr lang="en-US" dirty="0" smtClean="0"/>
              <a:t>Note, if doing your own may need to “</a:t>
            </a:r>
            <a:r>
              <a:rPr lang="en-US" dirty="0" err="1" smtClean="0"/>
              <a:t>deubug</a:t>
            </a:r>
            <a:r>
              <a:rPr lang="en-US" dirty="0" smtClean="0"/>
              <a:t>” art</a:t>
            </a:r>
          </a:p>
          <a:p>
            <a:pPr lvl="1"/>
            <a:r>
              <a:rPr lang="en-US" dirty="0">
                <a:sym typeface="Wingdings" pitchFamily="2" charset="2"/>
              </a:rPr>
              <a:t>I</a:t>
            </a:r>
            <a:r>
              <a:rPr lang="en-US" dirty="0" smtClean="0"/>
              <a:t>f doesn’t load, see “</a:t>
            </a:r>
            <a:r>
              <a:rPr lang="en-US" sz="2400" dirty="0" smtClean="0">
                <a:latin typeface="Consolas" pitchFamily="49" charset="0"/>
                <a:cs typeface="Consolas" pitchFamily="49" charset="0"/>
              </a:rPr>
              <a:t>dragonfly.log</a:t>
            </a:r>
            <a:r>
              <a:rPr lang="en-US" dirty="0" smtClean="0"/>
              <a:t>” for messages – will help pinpoint problem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371600"/>
            <a:ext cx="1743075" cy="499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6003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Extending Tutorial Game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 additional code (and sprites, if needed)</a:t>
            </a:r>
          </a:p>
          <a:p>
            <a:r>
              <a:rPr lang="en-US" dirty="0" smtClean="0"/>
              <a:t>Possible functionality</a:t>
            </a:r>
          </a:p>
          <a:p>
            <a:pPr lvl="1"/>
            <a:r>
              <a:rPr lang="en-US" dirty="0" smtClean="0"/>
              <a:t>Additional weapons (e.g., Missile with explosion)</a:t>
            </a:r>
          </a:p>
          <a:p>
            <a:pPr lvl="1"/>
            <a:r>
              <a:rPr lang="en-US" dirty="0" smtClean="0"/>
              <a:t>Additional bad-guys (e.g., UFO that </a:t>
            </a:r>
            <a:r>
              <a:rPr lang="en-US" dirty="0" err="1" smtClean="0"/>
              <a:t>zig-zags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Lives or Health for Hero (with status)</a:t>
            </a:r>
          </a:p>
          <a:p>
            <a:r>
              <a:rPr lang="en-US" dirty="0" smtClean="0"/>
              <a:t>See end of Chapter 3 for more suggestions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010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Work through tutorial making a game</a:t>
            </a:r>
          </a:p>
          <a:p>
            <a:r>
              <a:rPr lang="en-US" dirty="0" smtClean="0"/>
              <a:t>Goal is to get used to </a:t>
            </a:r>
            <a:r>
              <a:rPr lang="en-US" dirty="0" smtClean="0">
                <a:solidFill>
                  <a:srgbClr val="008000"/>
                </a:solidFill>
              </a:rPr>
              <a:t>Dragonfly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2D (text-based graphics) game engine</a:t>
            </a:r>
          </a:p>
          <a:p>
            <a:pPr lvl="1"/>
            <a:r>
              <a:rPr lang="en-US" dirty="0" smtClean="0"/>
              <a:t>From </a:t>
            </a:r>
            <a:r>
              <a:rPr lang="en-US" dirty="0"/>
              <a:t>game programmer’s perspective</a:t>
            </a:r>
            <a:endParaRPr lang="en-US" dirty="0">
              <a:solidFill>
                <a:srgbClr val="008000"/>
              </a:solidFill>
            </a:endParaRPr>
          </a:p>
          <a:p>
            <a:r>
              <a:rPr lang="en-US" dirty="0" smtClean="0"/>
              <a:t>Objectives</a:t>
            </a:r>
          </a:p>
          <a:p>
            <a:pPr lvl="1"/>
            <a:r>
              <a:rPr lang="en-US" dirty="0" smtClean="0"/>
              <a:t>Setup development environment for building </a:t>
            </a:r>
            <a:r>
              <a:rPr lang="en-US" dirty="0" smtClean="0">
                <a:solidFill>
                  <a:srgbClr val="008000"/>
                </a:solidFill>
              </a:rPr>
              <a:t>Dragonfly</a:t>
            </a:r>
            <a:r>
              <a:rPr lang="en-US" dirty="0" smtClean="0"/>
              <a:t> (Chapter 2)</a:t>
            </a:r>
            <a:endParaRPr lang="en-US" dirty="0" smtClean="0">
              <a:solidFill>
                <a:srgbClr val="008000"/>
              </a:solidFill>
            </a:endParaRPr>
          </a:p>
          <a:p>
            <a:pPr lvl="1"/>
            <a:r>
              <a:rPr lang="en-US" dirty="0" smtClean="0"/>
              <a:t>Learn how to develop game using  game engine</a:t>
            </a:r>
          </a:p>
          <a:p>
            <a:pPr lvl="1"/>
            <a:r>
              <a:rPr lang="en-US" dirty="0" smtClean="0"/>
              <a:t>Provide foundational knowledge for </a:t>
            </a:r>
            <a:r>
              <a:rPr lang="en-US" i="1" dirty="0" smtClean="0"/>
              <a:t>building </a:t>
            </a:r>
            <a:r>
              <a:rPr lang="en-US" dirty="0" smtClean="0"/>
              <a:t>engine (Chapter 4)</a:t>
            </a:r>
          </a:p>
          <a:p>
            <a:pPr lvl="1"/>
            <a:r>
              <a:rPr lang="en-US" dirty="0" smtClean="0"/>
              <a:t>Provide ideas of scope for custom</a:t>
            </a:r>
            <a:r>
              <a:rPr lang="en-US" i="1" dirty="0" smtClean="0"/>
              <a:t> </a:t>
            </a:r>
            <a:r>
              <a:rPr lang="en-US" dirty="0" smtClean="0"/>
              <a:t>game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6424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 “Text-based” Game?</a:t>
            </a:r>
            <a:endParaRPr lang="en-US" dirty="0"/>
          </a:p>
        </p:txBody>
      </p:sp>
      <p:pic>
        <p:nvPicPr>
          <p:cNvPr id="4" name="Saucer Shoo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747838"/>
            <a:ext cx="8229600" cy="4230687"/>
          </a:xfrm>
        </p:spPr>
      </p:pic>
      <p:sp>
        <p:nvSpPr>
          <p:cNvPr id="3" name="TextBox 2"/>
          <p:cNvSpPr txBox="1"/>
          <p:nvPr/>
        </p:nvSpPr>
        <p:spPr>
          <a:xfrm>
            <a:off x="1347303" y="6308725"/>
            <a:ext cx="644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(Question: </a:t>
            </a:r>
            <a:r>
              <a:rPr lang="en-US" dirty="0" smtClean="0"/>
              <a:t>What differences do you notice with </a:t>
            </a:r>
            <a:r>
              <a:rPr lang="en-US" dirty="0" smtClean="0"/>
              <a:t>newest </a:t>
            </a:r>
            <a:r>
              <a:rPr lang="en-US" dirty="0" smtClean="0"/>
              <a:t>Dragonfly?)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0850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Saucer Shoot – New and Improved</a:t>
            </a:r>
            <a:endParaRPr lang="en-US" dirty="0"/>
          </a:p>
        </p:txBody>
      </p:sp>
      <p:pic>
        <p:nvPicPr>
          <p:cNvPr id="4" name="saucer-shoo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6063" y="1600200"/>
            <a:ext cx="6110287" cy="4525963"/>
          </a:xfrm>
        </p:spPr>
      </p:pic>
    </p:spTree>
    <p:extLst>
      <p:ext uri="{BB962C8B-B14F-4D97-AF65-F5344CB8AC3E}">
        <p14:creationId xmlns:p14="http://schemas.microsoft.com/office/powerpoint/2010/main" val="353462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Tutorial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Saucer Shoot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Book Chapter 3</a:t>
            </a:r>
          </a:p>
          <a:p>
            <a:pPr lvl="1"/>
            <a:r>
              <a:rPr lang="en-US" dirty="0" smtClean="0"/>
              <a:t>Online: </a:t>
            </a:r>
            <a:r>
              <a:rPr lang="en-US" dirty="0" smtClean="0">
                <a:hlinkClick r:id="rId2"/>
              </a:rPr>
              <a:t>http://dragonfly.wpi.edu/tutorial/</a:t>
            </a:r>
            <a:r>
              <a:rPr lang="en-US" dirty="0" smtClean="0"/>
              <a:t> </a:t>
            </a:r>
          </a:p>
          <a:p>
            <a:r>
              <a:rPr lang="en-US" dirty="0" smtClean="0"/>
              <a:t>Work through start to finish</a:t>
            </a:r>
          </a:p>
          <a:p>
            <a:pPr lvl="1"/>
            <a:r>
              <a:rPr lang="en-US" dirty="0" smtClean="0"/>
              <a:t>“Cook-book” like, but with some explanations</a:t>
            </a:r>
          </a:p>
          <a:p>
            <a:r>
              <a:rPr lang="en-US" dirty="0" smtClean="0"/>
              <a:t>Need Sprite package (</a:t>
            </a:r>
            <a:r>
              <a:rPr lang="en-US" sz="3000" dirty="0" smtClean="0">
                <a:latin typeface="Consolas" pitchFamily="49" charset="0"/>
                <a:cs typeface="Consolas" pitchFamily="49" charset="0"/>
              </a:rPr>
              <a:t>sprites.zip</a:t>
            </a:r>
            <a:r>
              <a:rPr lang="en-US" dirty="0" smtClean="0"/>
              <a:t>) and Sounds package (</a:t>
            </a:r>
            <a:r>
              <a:rPr lang="en-US" dirty="0" smtClean="0">
                <a:latin typeface="Consolas" panose="020B0609020204030204" pitchFamily="49" charset="0"/>
                <a:cs typeface="Consolas" panose="020B0609020204030204" pitchFamily="49" charset="0"/>
              </a:rPr>
              <a:t>sounds.zip</a:t>
            </a:r>
            <a:r>
              <a:rPr lang="en-US" dirty="0" smtClean="0"/>
              <a:t>)</a:t>
            </a:r>
          </a:p>
          <a:p>
            <a:pPr lvl="1"/>
            <a:r>
              <a:rPr lang="en-US" dirty="0"/>
              <a:t>Online: </a:t>
            </a:r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dragonfly.wpi.edu/tutorial/sprites.zip</a:t>
            </a:r>
            <a:r>
              <a:rPr lang="en-US" dirty="0" smtClean="0"/>
              <a:t> </a:t>
            </a:r>
          </a:p>
          <a:p>
            <a:pPr lvl="1"/>
            <a:r>
              <a:rPr lang="en-US" dirty="0"/>
              <a:t>Online: </a:t>
            </a:r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dragonfly.wpi.edu/tutorial/sounds.zip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dirty="0" smtClean="0"/>
              <a:t>Also available is source code if stuck (</a:t>
            </a:r>
            <a:r>
              <a:rPr lang="en-US" sz="3000" dirty="0" smtClean="0">
                <a:latin typeface="Consolas" pitchFamily="49" charset="0"/>
                <a:cs typeface="Consolas" pitchFamily="49" charset="0"/>
              </a:rPr>
              <a:t>game</a:t>
            </a:r>
            <a:r>
              <a:rPr lang="en-US" sz="3000" i="1" dirty="0" smtClean="0">
                <a:latin typeface="Consolas" pitchFamily="49" charset="0"/>
                <a:cs typeface="Consolas" pitchFamily="49" charset="0"/>
              </a:rPr>
              <a:t>X</a:t>
            </a:r>
            <a:r>
              <a:rPr lang="en-US" sz="3000" dirty="0" smtClean="0">
                <a:latin typeface="Consolas" pitchFamily="49" charset="0"/>
                <a:cs typeface="Consolas" pitchFamily="49" charset="0"/>
              </a:rPr>
              <a:t>.zip</a:t>
            </a:r>
            <a:r>
              <a:rPr lang="en-US" dirty="0" smtClean="0"/>
              <a:t>)</a:t>
            </a:r>
          </a:p>
          <a:p>
            <a:r>
              <a:rPr lang="en-US" dirty="0" smtClean="0"/>
              <a:t>Internal understanding not necessarily needed</a:t>
            </a:r>
          </a:p>
          <a:p>
            <a:pPr lvl="1"/>
            <a:r>
              <a:rPr lang="en-US" dirty="0" smtClean="0"/>
              <a:t>That comes later in course (Chapter 4)</a:t>
            </a:r>
          </a:p>
          <a:p>
            <a:r>
              <a:rPr lang="en-US" dirty="0" smtClean="0"/>
              <a:t>Basic external understanding expected</a:t>
            </a:r>
          </a:p>
          <a:p>
            <a:pPr lvl="1"/>
            <a:r>
              <a:rPr lang="en-US" dirty="0" smtClean="0"/>
              <a:t>Needed when extending  Saucer Shoot game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832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10,000-Foot View of Game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Startup Game Engine</a:t>
            </a:r>
          </a:p>
          <a:p>
            <a:pPr lvl="1"/>
            <a:r>
              <a:rPr lang="en-US" dirty="0" smtClean="0"/>
              <a:t>Initialize graphics, input devices, file logging</a:t>
            </a:r>
          </a:p>
          <a:p>
            <a:r>
              <a:rPr lang="en-US" dirty="0" smtClean="0"/>
              <a:t>Populate World with Objects</a:t>
            </a:r>
          </a:p>
          <a:p>
            <a:pPr lvl="1"/>
            <a:r>
              <a:rPr lang="en-US" dirty="0" smtClean="0"/>
              <a:t>Player object (Hero), Enemies (Saucers), Decorations (Stars)</a:t>
            </a:r>
          </a:p>
          <a:p>
            <a:pPr lvl="2"/>
            <a:r>
              <a:rPr lang="en-US" dirty="0" smtClean="0"/>
              <a:t>Object know how to respond to events (e.g., keyboard or collisions)</a:t>
            </a:r>
          </a:p>
          <a:p>
            <a:r>
              <a:rPr lang="en-US" dirty="0" smtClean="0"/>
              <a:t>Run Game</a:t>
            </a:r>
          </a:p>
          <a:p>
            <a:pPr lvl="1"/>
            <a:r>
              <a:rPr lang="en-US" dirty="0" smtClean="0"/>
              <a:t>Move objects, get input, send events to objects (e.g., collisions), draw screen (objects draw themselves)</a:t>
            </a:r>
          </a:p>
          <a:p>
            <a:r>
              <a:rPr lang="en-US" dirty="0" smtClean="0"/>
              <a:t>Shutdown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69305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Core Attributes of Engine in Tutorial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Startup</a:t>
            </a:r>
          </a:p>
          <a:p>
            <a:pPr lvl="1"/>
            <a:r>
              <a:rPr lang="en-US" dirty="0" smtClean="0"/>
              <a:t>Managers</a:t>
            </a:r>
          </a:p>
          <a:p>
            <a:r>
              <a:rPr lang="en-US" dirty="0" smtClean="0"/>
              <a:t>Resource loading (sprites and sounds)</a:t>
            </a:r>
          </a:p>
          <a:p>
            <a:r>
              <a:rPr lang="en-US" dirty="0" smtClean="0"/>
              <a:t>Objects</a:t>
            </a:r>
          </a:p>
          <a:p>
            <a:pPr lvl="1"/>
            <a:r>
              <a:rPr lang="en-US" dirty="0" smtClean="0"/>
              <a:t>Made once (</a:t>
            </a:r>
            <a:r>
              <a:rPr lang="en-US" i="1" dirty="0" smtClean="0"/>
              <a:t>Hero</a:t>
            </a:r>
            <a:r>
              <a:rPr lang="en-US" dirty="0" smtClean="0"/>
              <a:t>, </a:t>
            </a:r>
            <a:r>
              <a:rPr lang="en-US" i="1" dirty="0" smtClean="0"/>
              <a:t>Stars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Made many times (</a:t>
            </a:r>
            <a:r>
              <a:rPr lang="en-US" i="1" dirty="0" smtClean="0"/>
              <a:t>Saucers</a:t>
            </a:r>
            <a:r>
              <a:rPr lang="en-US" dirty="0" smtClean="0"/>
              <a:t>, </a:t>
            </a:r>
            <a:r>
              <a:rPr lang="en-US" i="1" dirty="0" smtClean="0"/>
              <a:t>Bullets</a:t>
            </a:r>
            <a:r>
              <a:rPr lang="en-US" dirty="0" smtClean="0"/>
              <a:t>, </a:t>
            </a:r>
            <a:r>
              <a:rPr lang="en-US" i="1" dirty="0" smtClean="0"/>
              <a:t>Explosions</a:t>
            </a:r>
            <a:r>
              <a:rPr lang="en-US" dirty="0" smtClean="0"/>
              <a:t>)</a:t>
            </a:r>
          </a:p>
          <a:p>
            <a:r>
              <a:rPr lang="en-US" dirty="0" smtClean="0"/>
              <a:t>Events</a:t>
            </a:r>
          </a:p>
          <a:p>
            <a:pPr lvl="1"/>
            <a:r>
              <a:rPr lang="en-US" dirty="0" smtClean="0"/>
              <a:t>Built-in: </a:t>
            </a:r>
            <a:r>
              <a:rPr lang="en-US" i="1" dirty="0" smtClean="0"/>
              <a:t>Keyboard, Mouse, Collision</a:t>
            </a:r>
          </a:p>
          <a:p>
            <a:pPr lvl="1"/>
            <a:r>
              <a:rPr lang="en-US" dirty="0" smtClean="0"/>
              <a:t>Custom: </a:t>
            </a:r>
            <a:r>
              <a:rPr lang="en-US" i="1" dirty="0" smtClean="0"/>
              <a:t>Nuke</a:t>
            </a:r>
          </a:p>
          <a:p>
            <a:r>
              <a:rPr lang="en-US" dirty="0" smtClean="0"/>
              <a:t>Not explicit, but also</a:t>
            </a:r>
          </a:p>
          <a:p>
            <a:pPr lvl="1"/>
            <a:r>
              <a:rPr lang="en-US" dirty="0" smtClean="0"/>
              <a:t>Debugging (own code)</a:t>
            </a:r>
          </a:p>
          <a:p>
            <a:pPr lvl="1"/>
            <a:r>
              <a:rPr lang="en-US" dirty="0" smtClean="0"/>
              <a:t>Reading </a:t>
            </a:r>
            <a:r>
              <a:rPr lang="en-US" dirty="0" err="1" smtClean="0"/>
              <a:t>logfiles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08854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Text-based Graphics?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Inherently 2d, so easier math than 3d</a:t>
            </a:r>
          </a:p>
          <a:p>
            <a:r>
              <a:rPr lang="en-US" dirty="0" smtClean="0"/>
              <a:t>Conceptually easy</a:t>
            </a:r>
          </a:p>
          <a:p>
            <a:pPr lvl="1"/>
            <a:r>
              <a:rPr lang="en-US" dirty="0" smtClean="0"/>
              <a:t>(</a:t>
            </a:r>
            <a:r>
              <a:rPr lang="en-US" dirty="0" err="1" smtClean="0">
                <a:latin typeface="Consolas" pitchFamily="49" charset="0"/>
                <a:cs typeface="Consolas" pitchFamily="49" charset="0"/>
              </a:rPr>
              <a:t>x,y</a:t>
            </a:r>
            <a:r>
              <a:rPr lang="en-US" dirty="0" smtClean="0"/>
              <a:t>) location, all cells</a:t>
            </a:r>
          </a:p>
          <a:p>
            <a:r>
              <a:rPr lang="en-US" dirty="0" smtClean="0"/>
              <a:t>Reduce temptation to spend time on art</a:t>
            </a:r>
          </a:p>
          <a:p>
            <a:pPr lvl="1"/>
            <a:r>
              <a:rPr lang="en-US" dirty="0" smtClean="0"/>
              <a:t>“Programmer art” is ok!</a:t>
            </a:r>
          </a:p>
          <a:p>
            <a:r>
              <a:rPr lang="en-US" dirty="0" smtClean="0"/>
              <a:t>Note, for game design, constraints can </a:t>
            </a:r>
            <a:r>
              <a:rPr lang="en-US" i="1" dirty="0" smtClean="0"/>
              <a:t>help</a:t>
            </a:r>
            <a:r>
              <a:rPr lang="en-US" dirty="0" smtClean="0"/>
              <a:t> with creativity!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996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Text-based Graphics Animation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How is something “animated”?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Update display, making changes often enough </a:t>
            </a:r>
          </a:p>
          <a:p>
            <a:r>
              <a:rPr lang="en-US" dirty="0" smtClean="0"/>
              <a:t>What is “enough”?</a:t>
            </a:r>
          </a:p>
          <a:p>
            <a:pPr lvl="1"/>
            <a:r>
              <a:rPr lang="en-US" dirty="0" smtClean="0"/>
              <a:t>Full-motion video about 30 frames per second (fps)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Dragonfly</a:t>
            </a:r>
            <a:r>
              <a:rPr lang="en-US" dirty="0" smtClean="0"/>
              <a:t> does 30 updates/second (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smtClean="0"/>
              <a:t>can potentially change frame each update)</a:t>
            </a: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609600" y="2362200"/>
            <a:ext cx="2209800" cy="12926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/>
              <a:t>Taking a Walk</a:t>
            </a:r>
          </a:p>
          <a:p>
            <a:pPr eaLnBrk="1" hangingPunct="1"/>
            <a:r>
              <a:rPr lang="en-US" sz="2000" dirty="0">
                <a:latin typeface="Courier New" pitchFamily="49" charset="0"/>
              </a:rPr>
              <a:t>0</a:t>
            </a:r>
          </a:p>
          <a:p>
            <a:pPr eaLnBrk="1" hangingPunct="1"/>
            <a:r>
              <a:rPr lang="en-US" sz="2000" dirty="0">
                <a:latin typeface="Courier New" pitchFamily="49" charset="0"/>
              </a:rPr>
              <a:t>|</a:t>
            </a:r>
          </a:p>
          <a:p>
            <a:pPr eaLnBrk="1" hangingPunct="1"/>
            <a:r>
              <a:rPr lang="en-US" sz="2000" dirty="0">
                <a:latin typeface="Courier New" pitchFamily="49" charset="0"/>
              </a:rPr>
              <a:t>|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3429000" y="2362200"/>
            <a:ext cx="2209800" cy="12926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/>
              <a:t>Taking a Walk</a:t>
            </a:r>
          </a:p>
          <a:p>
            <a:pPr eaLnBrk="1" hangingPunct="1"/>
            <a:r>
              <a:rPr lang="en-US" sz="2000" dirty="0">
                <a:latin typeface="Courier New" pitchFamily="49" charset="0"/>
              </a:rPr>
              <a:t> 0</a:t>
            </a:r>
          </a:p>
          <a:p>
            <a:pPr eaLnBrk="1" hangingPunct="1"/>
            <a:r>
              <a:rPr lang="en-US" sz="2000" dirty="0">
                <a:latin typeface="Courier New" pitchFamily="49" charset="0"/>
              </a:rPr>
              <a:t> |</a:t>
            </a:r>
          </a:p>
          <a:p>
            <a:pPr eaLnBrk="1" hangingPunct="1"/>
            <a:r>
              <a:rPr lang="en-US" sz="2000" dirty="0">
                <a:latin typeface="Courier New" pitchFamily="49" charset="0"/>
              </a:rPr>
              <a:t>/ \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248400" y="2362200"/>
            <a:ext cx="2209800" cy="12926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dirty="0"/>
              <a:t>Taking a Walk</a:t>
            </a:r>
          </a:p>
          <a:p>
            <a:pPr eaLnBrk="1" hangingPunct="1"/>
            <a:r>
              <a:rPr lang="en-US" sz="2000" dirty="0">
                <a:latin typeface="Courier New" pitchFamily="49" charset="0"/>
              </a:rPr>
              <a:t>  0</a:t>
            </a:r>
          </a:p>
          <a:p>
            <a:pPr eaLnBrk="1" hangingPunct="1"/>
            <a:r>
              <a:rPr lang="en-US" sz="2000" dirty="0">
                <a:latin typeface="Courier New" pitchFamily="49" charset="0"/>
              </a:rPr>
              <a:t>  |</a:t>
            </a:r>
          </a:p>
          <a:p>
            <a:pPr eaLnBrk="1" hangingPunct="1"/>
            <a:r>
              <a:rPr lang="en-US" sz="2000" dirty="0">
                <a:latin typeface="Courier New" pitchFamily="49" charset="0"/>
              </a:rPr>
              <a:t>  |</a:t>
            </a:r>
          </a:p>
        </p:txBody>
      </p:sp>
    </p:spTree>
    <p:extLst>
      <p:ext uri="{BB962C8B-B14F-4D97-AF65-F5344CB8AC3E}">
        <p14:creationId xmlns:p14="http://schemas.microsoft.com/office/powerpoint/2010/main" val="1350501691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922</TotalTime>
  <Words>706</Words>
  <Application>Microsoft Office PowerPoint</Application>
  <PresentationFormat>On-screen Show (4:3)</PresentationFormat>
  <Paragraphs>123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Consolas</vt:lpstr>
      <vt:lpstr>Courier New</vt:lpstr>
      <vt:lpstr>Wingdings</vt:lpstr>
      <vt:lpstr>Theme1</vt:lpstr>
      <vt:lpstr>Chapter 3</vt:lpstr>
      <vt:lpstr>Overview</vt:lpstr>
      <vt:lpstr>What is a “Text-based” Game?</vt:lpstr>
      <vt:lpstr>Saucer Shoot – New and Improved</vt:lpstr>
      <vt:lpstr>Tutorial</vt:lpstr>
      <vt:lpstr>A 10,000-Foot View of Game Code</vt:lpstr>
      <vt:lpstr>Core Attributes of Engine in Tutorial</vt:lpstr>
      <vt:lpstr>Why Text-based Graphics?</vt:lpstr>
      <vt:lpstr>Text-based Graphics Animation</vt:lpstr>
      <vt:lpstr>“Only” Text? Check out Star Wars</vt:lpstr>
      <vt:lpstr>Note “Pixels” of Resolution</vt:lpstr>
      <vt:lpstr>Text-based Graphics Sprites</vt:lpstr>
      <vt:lpstr>Extending Tutorial Game</vt:lpstr>
    </vt:vector>
  </TitlesOfParts>
  <Company>Worcester Polytechnic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1</dc:title>
  <dc:creator>Mark Claypool</dc:creator>
  <cp:lastModifiedBy>Mark Claypool</cp:lastModifiedBy>
  <cp:revision>78</cp:revision>
  <cp:lastPrinted>2016-08-28T12:31:34Z</cp:lastPrinted>
  <dcterms:created xsi:type="dcterms:W3CDTF">2012-01-13T02:42:08Z</dcterms:created>
  <dcterms:modified xsi:type="dcterms:W3CDTF">2017-06-09T15:07:03Z</dcterms:modified>
</cp:coreProperties>
</file>